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99" r:id="rId5"/>
    <p:sldId id="295" r:id="rId6"/>
    <p:sldId id="296" r:id="rId7"/>
    <p:sldId id="269" r:id="rId8"/>
    <p:sldId id="297" r:id="rId9"/>
    <p:sldId id="273" r:id="rId10"/>
    <p:sldId id="298" r:id="rId11"/>
    <p:sldId id="272" r:id="rId12"/>
    <p:sldId id="301" r:id="rId13"/>
    <p:sldId id="300" r:id="rId14"/>
    <p:sldId id="274" r:id="rId15"/>
    <p:sldId id="302" r:id="rId16"/>
    <p:sldId id="282" r:id="rId17"/>
    <p:sldId id="277" r:id="rId18"/>
    <p:sldId id="305" r:id="rId19"/>
    <p:sldId id="303" r:id="rId20"/>
    <p:sldId id="276" r:id="rId21"/>
    <p:sldId id="264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Trirong Regular" panose="020B0600000101010101" charset="-34"/>
      <p:regular r:id="rId28"/>
    </p:embeddedFont>
    <p:embeddedFont>
      <p:font typeface="Playfair Display SemiBold" panose="020B0600000101010101" charset="0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Pretendard Light" panose="020B0600000101010101" charset="-127"/>
      <p:regular r:id="rId32"/>
    </p:embeddedFont>
    <p:embeddedFont>
      <p:font typeface="Tiro Bangla Italic" panose="020B0600000101010101" charset="0"/>
      <p:italic r:id="rId33"/>
    </p:embeddedFont>
    <p:embeddedFont>
      <p:font typeface="Playfair Display Medium" panose="020B0600000101010101" charset="0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0" autoAdjust="0"/>
    <p:restoredTop sz="94622" autoAdjust="0"/>
  </p:normalViewPr>
  <p:slideViewPr>
    <p:cSldViewPr>
      <p:cViewPr varScale="1">
        <p:scale>
          <a:sx n="39" d="100"/>
          <a:sy n="39" d="100"/>
        </p:scale>
        <p:origin x="66" y="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45B7E-6F3F-43DC-B41E-9BFCC1AB8319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F605D-6CEF-48E5-AE7C-4F31B73E1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18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F605D-6CEF-48E5-AE7C-4F31B73E18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5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F605D-6CEF-48E5-AE7C-4F31B73E18B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F605D-6CEF-48E5-AE7C-4F31B73E18B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078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F605D-6CEF-48E5-AE7C-4F31B73E18B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155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F605D-6CEF-48E5-AE7C-4F31B73E18B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190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F605D-6CEF-48E5-AE7C-4F31B73E18B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65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3.png"/><Relationship Id="rId5" Type="http://schemas.openxmlformats.org/officeDocument/2006/relationships/image" Target="../media/image12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hyperlink" Target="https://victorzhou.com/blog/keras-cnn-tutorial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22300"/>
            <a:ext cx="169545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00" y="1346200"/>
            <a:ext cx="1943100" cy="147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400" y="1346200"/>
            <a:ext cx="19431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8300" y="1346200"/>
            <a:ext cx="19431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803400"/>
            <a:ext cx="16954500" cy="786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800" y="635000"/>
            <a:ext cx="23368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200400" y="635000"/>
            <a:ext cx="23368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588000" y="635000"/>
            <a:ext cx="23368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75600" y="635000"/>
            <a:ext cx="23368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363200" y="635000"/>
            <a:ext cx="23368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750800" y="635000"/>
            <a:ext cx="23368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138400" y="635000"/>
            <a:ext cx="2336800" cy="215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52161" y="4699000"/>
            <a:ext cx="16344900" cy="334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8800" spc="1000" dirty="0" smtClean="0">
                <a:solidFill>
                  <a:srgbClr val="222222"/>
                </a:solidFill>
                <a:latin typeface="Playfair Display SemiBold"/>
              </a:rPr>
              <a:t>CNN</a:t>
            </a:r>
            <a:endParaRPr lang="en-US" sz="18800" b="0" i="0" u="none" strike="noStrike" spc="1000" dirty="0">
              <a:solidFill>
                <a:srgbClr val="222222"/>
              </a:solidFill>
              <a:latin typeface="Playfair Display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22400" y="2819400"/>
            <a:ext cx="525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 </a:t>
            </a:r>
            <a:endParaRPr lang="en-US" sz="1700" b="0" i="0" u="none" strike="noStrike" dirty="0">
              <a:solidFill>
                <a:srgbClr val="000000">
                  <a:alpha val="80000"/>
                </a:srgbClr>
              </a:solidFill>
              <a:latin typeface="Pretendard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681200" y="6057900"/>
            <a:ext cx="2247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endParaRPr lang="en-US" sz="2700" b="0" i="1" u="none" strike="noStrike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54" y="5127711"/>
            <a:ext cx="15494000" cy="12700"/>
          </a:xfrm>
          <a:prstGeom prst="rect">
            <a:avLst/>
          </a:prstGeom>
        </p:spPr>
      </p:pic>
      <p:sp>
        <p:nvSpPr>
          <p:cNvPr id="20" name="TextBox 16"/>
          <p:cNvSpPr txBox="1"/>
          <p:nvPr/>
        </p:nvSpPr>
        <p:spPr>
          <a:xfrm>
            <a:off x="1397000" y="2819400"/>
            <a:ext cx="5765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sz="5000" i="1" dirty="0">
                <a:solidFill>
                  <a:srgbClr val="000000"/>
                </a:solidFill>
                <a:latin typeface="Tiro Bangla Italic"/>
              </a:rPr>
              <a:t>  </a:t>
            </a:r>
            <a:r>
              <a:rPr lang="en-US" sz="5000" i="1" dirty="0" err="1" smtClean="0">
                <a:solidFill>
                  <a:srgbClr val="000000"/>
                </a:solidFill>
                <a:latin typeface="Tiro Bangla Italic"/>
              </a:rPr>
              <a:t>TaeEun</a:t>
            </a:r>
            <a:r>
              <a:rPr lang="en-US" sz="5000" i="1" dirty="0">
                <a:solidFill>
                  <a:srgbClr val="000000"/>
                </a:solidFill>
                <a:latin typeface="Tiro Bangla Italic"/>
              </a:rPr>
              <a:t> </a:t>
            </a:r>
            <a:r>
              <a:rPr lang="en-US" sz="5000" i="1" dirty="0" smtClean="0">
                <a:solidFill>
                  <a:srgbClr val="000000"/>
                </a:solidFill>
                <a:latin typeface="Tiro Bangla Italic"/>
              </a:rPr>
              <a:t>KIL</a:t>
            </a:r>
            <a:endParaRPr lang="en-US" sz="5000" b="0" i="1" u="none" strike="noStrike" dirty="0">
              <a:solidFill>
                <a:srgbClr val="000000"/>
              </a:solidFill>
              <a:latin typeface="Tiro Bangla Italic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6586" y="6212807"/>
            <a:ext cx="4103628" cy="3242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5" name="TextBox 30"/>
          <p:cNvSpPr txBox="1"/>
          <p:nvPr/>
        </p:nvSpPr>
        <p:spPr>
          <a:xfrm>
            <a:off x="1066800" y="91440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0000" spc="400" dirty="0" smtClean="0">
                <a:solidFill>
                  <a:srgbClr val="222222"/>
                </a:solidFill>
                <a:latin typeface="Playfair Display SemiBold"/>
              </a:rPr>
              <a:t>Convolution</a:t>
            </a:r>
            <a:endParaRPr lang="en-US" altLang="ko-KR" sz="10000" spc="400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42680"/>
            <a:ext cx="10914524" cy="61394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8800" y="6466640"/>
            <a:ext cx="3059494" cy="29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5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028" name="Picture 4" descr="https://velog.velcdn.com/images/ksh273/post/cdd2408d-8b76-4d43-a67d-b072284336e7/image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2"/>
          <a:stretch/>
        </p:blipFill>
        <p:spPr bwMode="auto">
          <a:xfrm>
            <a:off x="951069" y="4211488"/>
            <a:ext cx="9215749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9"/>
          <a:srcRect r="7108"/>
          <a:stretch/>
        </p:blipFill>
        <p:spPr>
          <a:xfrm>
            <a:off x="10335093" y="5134232"/>
            <a:ext cx="3533307" cy="441988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6818" y="847817"/>
            <a:ext cx="3457107" cy="4587736"/>
          </a:xfrm>
          <a:prstGeom prst="rect">
            <a:avLst/>
          </a:prstGeom>
        </p:spPr>
      </p:pic>
      <p:sp>
        <p:nvSpPr>
          <p:cNvPr id="33" name="TextBox 30"/>
          <p:cNvSpPr txBox="1"/>
          <p:nvPr/>
        </p:nvSpPr>
        <p:spPr>
          <a:xfrm>
            <a:off x="1371600" y="112395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0000" spc="400" dirty="0" smtClean="0">
                <a:solidFill>
                  <a:srgbClr val="222222"/>
                </a:solidFill>
                <a:latin typeface="Playfair Display SemiBold"/>
              </a:rPr>
              <a:t>Why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59420" y="7111277"/>
            <a:ext cx="2762160" cy="24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6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33" name="TextBox 30"/>
          <p:cNvSpPr txBox="1"/>
          <p:nvPr/>
        </p:nvSpPr>
        <p:spPr>
          <a:xfrm>
            <a:off x="1371600" y="112395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0000" spc="400" dirty="0" smtClean="0">
                <a:solidFill>
                  <a:srgbClr val="222222"/>
                </a:solidFill>
                <a:latin typeface="Playfair Display SemiBold"/>
              </a:rPr>
              <a:t>Output?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l="14569" t="-741" r="8903" b="741"/>
          <a:stretch/>
        </p:blipFill>
        <p:spPr>
          <a:xfrm>
            <a:off x="14088762" y="6587255"/>
            <a:ext cx="2496018" cy="2966862"/>
          </a:xfrm>
          <a:prstGeom prst="rect">
            <a:avLst/>
          </a:prstGeom>
        </p:spPr>
      </p:pic>
      <p:pic>
        <p:nvPicPr>
          <p:cNvPr id="11266" name="Picture 2" descr="컨볼루션 신경망(CNN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10" y="3906715"/>
            <a:ext cx="11523362" cy="424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40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21" y="61595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34627" y="4064000"/>
            <a:ext cx="15424806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0429"/>
              </a:lnSpc>
            </a:pPr>
            <a:r>
              <a:rPr lang="en-US" sz="12500" spc="400" dirty="0" smtClean="0">
                <a:solidFill>
                  <a:srgbClr val="222222"/>
                </a:solidFill>
                <a:latin typeface="Playfair Display SemiBold"/>
              </a:rPr>
              <a:t>Padding</a:t>
            </a:r>
            <a:endParaRPr lang="en-US" sz="12500" b="0" i="0" u="none" strike="noStrike" spc="500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3211" y="62865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4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5" name="TextBox 30"/>
          <p:cNvSpPr txBox="1"/>
          <p:nvPr/>
        </p:nvSpPr>
        <p:spPr>
          <a:xfrm>
            <a:off x="1066800" y="91440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0000" spc="400" dirty="0" smtClean="0">
                <a:solidFill>
                  <a:srgbClr val="222222"/>
                </a:solidFill>
                <a:latin typeface="Playfair Display SemiBold"/>
              </a:rPr>
              <a:t>Padding</a:t>
            </a:r>
            <a:endParaRPr lang="en-US" altLang="ko-KR" sz="10000" spc="400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8194" name="Picture 2" descr="https://blog.kakaocdn.net/dn/bhM2Bi/btqMctVU0hI/6QoKFu6KJpWInmDC789oL1/im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21049"/>
            <a:ext cx="143065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/>
          <a:srcRect b="5795"/>
          <a:stretch/>
        </p:blipFill>
        <p:spPr>
          <a:xfrm>
            <a:off x="13258800" y="6809923"/>
            <a:ext cx="2971800" cy="267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5" name="TextBox 30"/>
          <p:cNvSpPr txBox="1"/>
          <p:nvPr/>
        </p:nvSpPr>
        <p:spPr>
          <a:xfrm>
            <a:off x="1066800" y="91440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0000" spc="400" dirty="0" smtClean="0">
                <a:solidFill>
                  <a:srgbClr val="222222"/>
                </a:solidFill>
                <a:latin typeface="Playfair Display SemiBold"/>
              </a:rPr>
              <a:t>Size?</a:t>
            </a:r>
            <a:endParaRPr lang="en-US" altLang="ko-KR" sz="10000" spc="400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12290" name="Picture 2" descr="lego_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98709"/>
            <a:ext cx="11434462" cy="632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4881" y="6292343"/>
            <a:ext cx="2786363" cy="30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6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86" y="625218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48960" y="3947212"/>
            <a:ext cx="1049655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0429"/>
              </a:lnSpc>
            </a:pPr>
            <a:r>
              <a:rPr lang="en-US" sz="12500" spc="400" dirty="0" smtClean="0">
                <a:solidFill>
                  <a:srgbClr val="222222"/>
                </a:solidFill>
                <a:latin typeface="Playfair Display SemiBold"/>
              </a:rPr>
              <a:t>Pooling</a:t>
            </a:r>
            <a:endParaRPr lang="en-US" sz="12500" b="0" i="0" u="none" strike="noStrike" spc="500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7766" y="6037975"/>
            <a:ext cx="3722788" cy="34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86" y="627964"/>
            <a:ext cx="15989300" cy="9042400"/>
          </a:xfrm>
          <a:prstGeom prst="rect">
            <a:avLst/>
          </a:prstGeom>
        </p:spPr>
      </p:pic>
      <p:sp>
        <p:nvSpPr>
          <p:cNvPr id="15" name="TextBox 30"/>
          <p:cNvSpPr txBox="1"/>
          <p:nvPr/>
        </p:nvSpPr>
        <p:spPr>
          <a:xfrm>
            <a:off x="1066800" y="91440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0000" spc="400" dirty="0" smtClean="0">
                <a:solidFill>
                  <a:srgbClr val="222222"/>
                </a:solidFill>
                <a:latin typeface="Playfair Display SemiBold"/>
              </a:rPr>
              <a:t>Pooling</a:t>
            </a:r>
            <a:endParaRPr lang="en-US" altLang="ko-KR" sz="10000" spc="400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87" y="2679014"/>
            <a:ext cx="8915400" cy="67540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80374" y="6406890"/>
            <a:ext cx="3370821" cy="305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5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386" y="61904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377560" y="3961425"/>
            <a:ext cx="1049655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0429"/>
              </a:lnSpc>
            </a:pPr>
            <a:r>
              <a:rPr lang="en-US" sz="12500" spc="400" dirty="0" smtClean="0">
                <a:solidFill>
                  <a:srgbClr val="222222"/>
                </a:solidFill>
                <a:latin typeface="Playfair Display SemiBold"/>
              </a:rPr>
              <a:t>Exampl</a:t>
            </a:r>
            <a:r>
              <a:rPr lang="en-US" sz="12500" spc="400" dirty="0">
                <a:solidFill>
                  <a:srgbClr val="222222"/>
                </a:solidFill>
                <a:latin typeface="Playfair Display SemiBold"/>
              </a:rPr>
              <a:t>e</a:t>
            </a:r>
            <a:endParaRPr lang="en-US" sz="12500" b="0" i="0" u="none" strike="noStrike" spc="500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99160" y="6168479"/>
            <a:ext cx="3531440" cy="34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5" name="TextBox 30"/>
          <p:cNvSpPr txBox="1"/>
          <p:nvPr/>
        </p:nvSpPr>
        <p:spPr>
          <a:xfrm>
            <a:off x="1066800" y="91440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0000" spc="400" dirty="0" smtClean="0">
                <a:solidFill>
                  <a:srgbClr val="222222"/>
                </a:solidFill>
                <a:latin typeface="Playfair Display SemiBold"/>
              </a:rPr>
              <a:t>CNN</a:t>
            </a:r>
            <a:endParaRPr lang="en-US" altLang="ko-KR" sz="10000" spc="400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16386" name="Picture 2" descr="https://cdn.aitimes.kr/news/photo/201801/11294_10948_3325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46495" r="5747"/>
          <a:stretch/>
        </p:blipFill>
        <p:spPr bwMode="auto">
          <a:xfrm>
            <a:off x="1071006" y="3586205"/>
            <a:ext cx="14997669" cy="59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7400" y="804090"/>
            <a:ext cx="3835450" cy="33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1143000"/>
            <a:ext cx="54737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 spc="500" dirty="0">
                <a:solidFill>
                  <a:srgbClr val="222222"/>
                </a:solidFill>
                <a:latin typeface="Playfair Display SemiBold"/>
              </a:rPr>
              <a:t>Index.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8252" y="3547981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49352" y="3789281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altLang="ko-KR" sz="2500" b="0" i="0" u="none" strike="noStrike" spc="-100" dirty="0" smtClean="0">
                <a:solidFill>
                  <a:srgbClr val="222222"/>
                </a:solidFill>
                <a:ea typeface="Pretendard Light"/>
              </a:rPr>
              <a:t>Background</a:t>
            </a:r>
            <a:endParaRPr lang="ko-KR" sz="2500" b="0" i="0" u="none" strike="noStrike" spc="-100" dirty="0">
              <a:solidFill>
                <a:srgbClr val="222222"/>
              </a:solidFill>
              <a:ea typeface="Pretendar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668252" y="4792581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49352" y="5033881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altLang="ko-KR" sz="2500" spc="-100" dirty="0" smtClean="0">
                <a:solidFill>
                  <a:srgbClr val="222222"/>
                </a:solidFill>
                <a:ea typeface="Pretendard Light"/>
              </a:rPr>
              <a:t>Structure</a:t>
            </a:r>
            <a:endParaRPr lang="ko-KR" sz="2500" b="0" i="0" u="none" strike="noStrike" spc="-100" dirty="0">
              <a:solidFill>
                <a:srgbClr val="222222"/>
              </a:solidFill>
              <a:ea typeface="Pretendard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668252" y="6037181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03.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49352" y="6278481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altLang="ko-KR" sz="2500" spc="-100" dirty="0" smtClean="0">
                <a:solidFill>
                  <a:srgbClr val="222222"/>
                </a:solidFill>
                <a:ea typeface="Pretendard Light"/>
              </a:rPr>
              <a:t>Learning</a:t>
            </a:r>
            <a:endParaRPr lang="ko-KR" sz="2500" b="0" i="0" u="none" strike="noStrike" spc="-100" dirty="0">
              <a:solidFill>
                <a:srgbClr val="222222"/>
              </a:solidFill>
              <a:ea typeface="Pretendard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668252" y="728178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 dirty="0">
                <a:solidFill>
                  <a:srgbClr val="222222"/>
                </a:solidFill>
                <a:latin typeface="Tiro Bangla Italic"/>
              </a:rPr>
              <a:t>04.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9352" y="752308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altLang="ko-KR" sz="2500" b="0" i="0" u="none" strike="noStrike" spc="-100" dirty="0" smtClean="0">
                <a:solidFill>
                  <a:srgbClr val="222222"/>
                </a:solidFill>
                <a:ea typeface="Pretendard Light"/>
              </a:rPr>
              <a:t>Close</a:t>
            </a:r>
            <a:endParaRPr lang="ko-KR" sz="2500" b="0" i="0" u="none" strike="noStrike" spc="-1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4124" y="6327611"/>
            <a:ext cx="3240000" cy="3019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5" name="TextBox 30"/>
          <p:cNvSpPr txBox="1"/>
          <p:nvPr/>
        </p:nvSpPr>
        <p:spPr>
          <a:xfrm>
            <a:off x="1066800" y="91440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0000" spc="400" dirty="0" smtClean="0">
                <a:solidFill>
                  <a:srgbClr val="222222"/>
                </a:solidFill>
                <a:latin typeface="Playfair Display SemiBold"/>
              </a:rPr>
              <a:t>YOLO</a:t>
            </a:r>
            <a:endParaRPr lang="en-US" altLang="ko-KR" sz="10000" spc="400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13314" name="Picture 2" descr="https://miro.medium.com/v2/resize:fit:700/1*AKzj5g-_fbqD99LDKNBUH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75" y="3197225"/>
            <a:ext cx="1400622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3615" y="894835"/>
            <a:ext cx="3756124" cy="348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22300"/>
            <a:ext cx="169545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800" y="1346200"/>
            <a:ext cx="1943100" cy="147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400" y="1346200"/>
            <a:ext cx="19431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0" y="1346200"/>
            <a:ext cx="19431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803400"/>
            <a:ext cx="16954500" cy="786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800" y="635000"/>
            <a:ext cx="23368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200400" y="635000"/>
            <a:ext cx="23368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588000" y="635000"/>
            <a:ext cx="23368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75600" y="635000"/>
            <a:ext cx="23368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363200" y="635000"/>
            <a:ext cx="23368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750800" y="635000"/>
            <a:ext cx="23368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138400" y="635000"/>
            <a:ext cx="2336800" cy="215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893300" y="2844800"/>
            <a:ext cx="68453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2000" b="0" i="0" u="none" strike="noStrike" spc="600">
                <a:solidFill>
                  <a:srgbClr val="222222"/>
                </a:solidFill>
                <a:latin typeface="Playfair Display SemiBold"/>
              </a:rPr>
              <a:t>THANK</a:t>
            </a:r>
          </a:p>
          <a:p>
            <a:pPr lvl="0" algn="l">
              <a:lnSpc>
                <a:spcPct val="82170"/>
              </a:lnSpc>
            </a:pPr>
            <a:r>
              <a:rPr lang="en-US" sz="12000" b="0" i="0" u="none" strike="noStrike" spc="600">
                <a:solidFill>
                  <a:srgbClr val="222222"/>
                </a:solidFill>
                <a:latin typeface="Playfair Display SemiBold"/>
              </a:rPr>
              <a:t>YOU!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8204200"/>
            <a:ext cx="16954500" cy="1473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893300" y="6311900"/>
            <a:ext cx="6146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en-US" sz="3300" dirty="0" smtClean="0">
                <a:solidFill>
                  <a:srgbClr val="222222">
                    <a:alpha val="80000"/>
                  </a:srgbClr>
                </a:solidFill>
                <a:ea typeface="Pretendard Light"/>
              </a:rPr>
              <a:t>CONTINUE…</a:t>
            </a:r>
            <a:endParaRPr lang="en-US" sz="3300" b="0" i="0" u="none" strike="noStrike" dirty="0">
              <a:solidFill>
                <a:srgbClr val="222222">
                  <a:alpha val="80000"/>
                </a:srgbClr>
              </a:solidFill>
              <a:latin typeface="Pretendard Ligh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173200" y="8788400"/>
            <a:ext cx="3048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1" i="1" dirty="0" err="1" smtClean="0">
                <a:solidFill>
                  <a:srgbClr val="000000"/>
                </a:solidFill>
                <a:latin typeface="Playfair Display Medium"/>
              </a:rPr>
              <a:t>TaeEun</a:t>
            </a:r>
            <a:endParaRPr lang="en-US" sz="5000" b="1" i="1" u="none" strike="noStrike" dirty="0">
              <a:solidFill>
                <a:srgbClr val="000000"/>
              </a:solidFill>
              <a:latin typeface="Playfair Display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795500" y="8788400"/>
            <a:ext cx="1930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1700" b="0" i="0" u="none" strike="noStrike" dirty="0">
              <a:solidFill>
                <a:srgbClr val="000000"/>
              </a:solidFill>
              <a:latin typeface="Trirong Regular"/>
            </a:endParaRPr>
          </a:p>
        </p:txBody>
      </p:sp>
      <p:sp>
        <p:nvSpPr>
          <p:cNvPr id="29" name="AutoShape 2" descr="data:image/png;base64,iVBORw0KGgoAAAANSUhEUgAAABAAAAAQCAMAAAAoLQ9TAAABUFBMVEVHcEzItY+LZ0WfZjG4p42emISWkn/PuZB0Z1L/vF/awY5gYknJtoaLSxCkl37wrmMsSSXh2Meoo5C2o4bKiEBVPjEuNUaor7RHVnHlyJJ8hn3R3dmynHEuM0PSvJ3Rupt6cFt+dGD2sWRrcGO/moV+eF57fG2HgG6Pgmywn4c2SCqVinPKtYXgxI9qUD1YYVjjmEVKUU2tmnCZj3ptaFDvrFyJiX5eZ1xWYlHF0M2lkXyAY0axiW9FUGc1Q1vHnouhpJkAAABmbGRkYk9iZ2GJblHErXx1clsUGiWqoZNGTlinlW6wucXRq5noplcAABLLkU0DCiC+hDiswOtfbYp0iK6fhWCfgWi9q47OuJlWXEH2u37UwIuxnn3TtJ+PmohOPjGRflw6Nj7ht33auYiht8a2kX7WoWDB2/+xrK4gMk6CmcOidEEmLDq1zv7FiUIdr2NtAAAAInRSTlMAktTT/pLZHR0dotSioaGioqPU2ZKS2qLbk/392f392dmSquW35AAAAPRJREFUGJU1j0VzwgAYBT/aQELdXeMJEHcjDD64Q91d/v+tzdDu6e3tLcAvWOz4CDk5xeCP7XA8mXAcS61Mfa3+OHa00LY1fj7ypWp4jeRyOcOm+PwqAIqkaJkWSO+GoHjNwCDOMQU5TzZIp0CdlZk4JFSCINhGNnvF0mWLToCaYsTKXdYbkQbLWOo+EKJYabVc8mlkmqZs7cH6Ze226DresDqsKYpyALF0qXSv9+qvL88PF5nMLqDpFI533wf+V1c6T2dQgIUijn8Evf7gu6kLc9HVWanpdvpB0NbxmWnMoiR0/M+3Nr78n5vc3PIPdzaS0f4BysUsntoEF7wAAAAASUVORK5CYII=">
            <a:hlinkClick r:id="rId9"/>
          </p:cNvPr>
          <p:cNvSpPr>
            <a:spLocks noChangeAspect="1" noChangeArrowheads="1"/>
          </p:cNvSpPr>
          <p:nvPr/>
        </p:nvSpPr>
        <p:spPr bwMode="auto">
          <a:xfrm>
            <a:off x="155575" y="-411163"/>
            <a:ext cx="1143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0050" y="2687767"/>
            <a:ext cx="3606800" cy="30462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8710" y="4752409"/>
            <a:ext cx="3781241" cy="33752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01800" y="5103623"/>
            <a:ext cx="2581454" cy="26770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2054" name="Picture 6" descr="CNN 인터내셔널 - 위키백과, 우리 모두의 백과사전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692400"/>
            <a:ext cx="6248400" cy="62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30"/>
          <p:cNvSpPr txBox="1"/>
          <p:nvPr/>
        </p:nvSpPr>
        <p:spPr>
          <a:xfrm>
            <a:off x="1066800" y="91440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0000" spc="400" dirty="0" smtClean="0">
                <a:solidFill>
                  <a:srgbClr val="222222"/>
                </a:solidFill>
                <a:latin typeface="Playfair Display SemiBold"/>
              </a:rPr>
              <a:t>CNN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2875" y="6328491"/>
            <a:ext cx="3016800" cy="28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22" name="TextBox 30"/>
          <p:cNvSpPr txBox="1"/>
          <p:nvPr/>
        </p:nvSpPr>
        <p:spPr>
          <a:xfrm>
            <a:off x="1257300" y="1248235"/>
            <a:ext cx="161607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0429"/>
              </a:lnSpc>
            </a:pPr>
            <a:r>
              <a:rPr lang="en-US" sz="10000" spc="400" dirty="0" smtClean="0">
                <a:solidFill>
                  <a:srgbClr val="222222"/>
                </a:solidFill>
                <a:latin typeface="Playfair Display SemiBold"/>
              </a:rPr>
              <a:t>Convolutional </a:t>
            </a:r>
          </a:p>
          <a:p>
            <a:pPr lvl="0">
              <a:lnSpc>
                <a:spcPct val="100429"/>
              </a:lnSpc>
            </a:pPr>
            <a:r>
              <a:rPr lang="en-US" sz="10000" spc="400" dirty="0" smtClean="0">
                <a:solidFill>
                  <a:srgbClr val="222222"/>
                </a:solidFill>
                <a:latin typeface="Playfair Display SemiBold"/>
              </a:rPr>
              <a:t>Neural Network</a:t>
            </a:r>
          </a:p>
        </p:txBody>
      </p:sp>
      <p:sp>
        <p:nvSpPr>
          <p:cNvPr id="12" name="AutoShape 2" descr="Architecture of YOLO CNN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Picture 2" descr="https://blog.kakaocdn.net/dn/cbdYLi/btrM0nfXWXT/COYpzjh1ZmSqBCq5wJ4kb1/im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3798759"/>
            <a:ext cx="141446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0600" y="6434254"/>
            <a:ext cx="2880000" cy="29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7801" y="6224506"/>
            <a:ext cx="3328086" cy="3018016"/>
          </a:xfrm>
          <a:prstGeom prst="rect">
            <a:avLst/>
          </a:prstGeom>
        </p:spPr>
      </p:pic>
      <p:sp>
        <p:nvSpPr>
          <p:cNvPr id="22" name="TextBox 30"/>
          <p:cNvSpPr txBox="1"/>
          <p:nvPr/>
        </p:nvSpPr>
        <p:spPr>
          <a:xfrm>
            <a:off x="1066800" y="91440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0000" spc="400" dirty="0" smtClean="0">
                <a:solidFill>
                  <a:srgbClr val="222222"/>
                </a:solidFill>
                <a:latin typeface="Playfair Display SemiBold"/>
              </a:rPr>
              <a:t>YOLO</a:t>
            </a:r>
          </a:p>
        </p:txBody>
      </p:sp>
      <p:sp>
        <p:nvSpPr>
          <p:cNvPr id="12" name="AutoShape 2" descr="Architecture of YOLO CNN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184" y="2851150"/>
            <a:ext cx="11318875" cy="54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6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22" name="TextBox 30"/>
          <p:cNvSpPr txBox="1"/>
          <p:nvPr/>
        </p:nvSpPr>
        <p:spPr>
          <a:xfrm>
            <a:off x="1066800" y="91440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0000" spc="400" dirty="0" smtClean="0">
                <a:solidFill>
                  <a:srgbClr val="222222"/>
                </a:solidFill>
                <a:latin typeface="Playfair Display SemiBold"/>
              </a:rPr>
              <a:t>YOLO</a:t>
            </a:r>
          </a:p>
        </p:txBody>
      </p:sp>
      <p:sp>
        <p:nvSpPr>
          <p:cNvPr id="12" name="AutoShape 2" descr="Architecture of YOLO CNN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1" t="11803" r="31250"/>
          <a:stretch/>
        </p:blipFill>
        <p:spPr>
          <a:xfrm>
            <a:off x="1066800" y="2851150"/>
            <a:ext cx="10363200" cy="64515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0" y="6185491"/>
            <a:ext cx="3498851" cy="313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2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21" y="61595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34627" y="4064000"/>
            <a:ext cx="15424806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0429"/>
              </a:lnSpc>
            </a:pPr>
            <a:r>
              <a:rPr lang="en-US" sz="12500" spc="400" dirty="0" smtClean="0">
                <a:solidFill>
                  <a:srgbClr val="222222"/>
                </a:solidFill>
                <a:latin typeface="Playfair Display SemiBold"/>
              </a:rPr>
              <a:t>Convolution</a:t>
            </a:r>
            <a:endParaRPr lang="en-US" sz="12500" b="0" i="0" u="none" strike="noStrike" spc="500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9199" y="6337844"/>
            <a:ext cx="3559937" cy="29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5" name="TextBox 30"/>
          <p:cNvSpPr txBox="1"/>
          <p:nvPr/>
        </p:nvSpPr>
        <p:spPr>
          <a:xfrm>
            <a:off x="1066800" y="91440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0000" spc="400" dirty="0" smtClean="0">
                <a:solidFill>
                  <a:srgbClr val="222222"/>
                </a:solidFill>
                <a:latin typeface="Playfair Display SemiBold"/>
              </a:rPr>
              <a:t>Convolution</a:t>
            </a:r>
            <a:endParaRPr lang="en-US" altLang="ko-KR" sz="10000" spc="400" dirty="0">
              <a:solidFill>
                <a:srgbClr val="222222"/>
              </a:solidFill>
              <a:latin typeface="Playfair Display SemiBold"/>
            </a:endParaRPr>
          </a:p>
        </p:txBody>
      </p:sp>
      <p:sp>
        <p:nvSpPr>
          <p:cNvPr id="12" name="AutoShape 2" descr="Convolution operation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3238500"/>
            <a:ext cx="11352246" cy="5562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1850" y="6644112"/>
            <a:ext cx="2880000" cy="28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8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5" name="TextBox 30"/>
          <p:cNvSpPr txBox="1"/>
          <p:nvPr/>
        </p:nvSpPr>
        <p:spPr>
          <a:xfrm>
            <a:off x="1066800" y="914400"/>
            <a:ext cx="1737995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0000" spc="400" dirty="0" smtClean="0">
                <a:solidFill>
                  <a:srgbClr val="222222"/>
                </a:solidFill>
                <a:latin typeface="Playfair Display SemiBold"/>
              </a:rPr>
              <a:t>Convolution</a:t>
            </a:r>
            <a:endParaRPr lang="en-US" altLang="ko-KR" sz="10000" spc="400" dirty="0">
              <a:solidFill>
                <a:srgbClr val="222222"/>
              </a:solidFill>
              <a:latin typeface="Playfair Display Semi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84500"/>
            <a:ext cx="8458200" cy="61748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9391" y="6244486"/>
            <a:ext cx="3179805" cy="29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53</Words>
  <Application>Microsoft Office PowerPoint</Application>
  <PresentationFormat>사용자 지정</PresentationFormat>
  <Paragraphs>41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Calibri</vt:lpstr>
      <vt:lpstr>Trirong Regular</vt:lpstr>
      <vt:lpstr>Playfair Display SemiBold</vt:lpstr>
      <vt:lpstr>맑은 고딕</vt:lpstr>
      <vt:lpstr>Pretendard Light</vt:lpstr>
      <vt:lpstr>Tiro Bangla Italic</vt:lpstr>
      <vt:lpstr>Arial</vt:lpstr>
      <vt:lpstr>Playfair Display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53</cp:revision>
  <dcterms:created xsi:type="dcterms:W3CDTF">2006-08-16T00:00:00Z</dcterms:created>
  <dcterms:modified xsi:type="dcterms:W3CDTF">2025-05-07T05:53:14Z</dcterms:modified>
</cp:coreProperties>
</file>